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0" r:id="rId2"/>
    <p:sldId id="257" r:id="rId3"/>
    <p:sldId id="258" r:id="rId4"/>
    <p:sldId id="259" r:id="rId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84" y="168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9" name="Picture 8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321028"/>
            <a:ext cx="7542237" cy="3763219"/>
          </a:xfrm>
          <a:prstGeom prst="rect">
            <a:avLst/>
          </a:prstGeom>
        </p:spPr>
      </p:pic>
      <p:pic>
        <p:nvPicPr>
          <p:cNvPr id="13" name="Picture 12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529192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3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2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2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Picture 14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60360"/>
            <a:ext cx="9144000" cy="4081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361134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165407"/>
            <a:ext cx="3543300" cy="60690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20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772967"/>
            <a:ext cx="3543300" cy="627160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360361"/>
            <a:ext cx="7772400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8" y="5441602"/>
            <a:ext cx="1947333" cy="26340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72000" y="4989149"/>
            <a:ext cx="4572000" cy="452454"/>
            <a:chOff x="4572000" y="5026384"/>
            <a:chExt cx="4572000" cy="45245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1" name="Picture 20" descr="NNSA_80%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8/6/19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943030"/>
            <a:ext cx="0" cy="432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1" y="943031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1" y="1568548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43030"/>
            <a:ext cx="38862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0149"/>
            <a:ext cx="8229600" cy="820911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9470"/>
            <a:ext cx="8229600" cy="9525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6075" indent="-171450">
              <a:defRPr sz="1800">
                <a:solidFill>
                  <a:srgbClr val="FFFFFF"/>
                </a:solidFill>
              </a:defRPr>
            </a:lvl2pPr>
            <a:lvl3pPr marL="515938" indent="-173038">
              <a:defRPr sz="1600">
                <a:solidFill>
                  <a:srgbClr val="FFFFFF"/>
                </a:solidFill>
              </a:defRPr>
            </a:lvl3pPr>
            <a:lvl4pPr marL="685800" indent="-173038">
              <a:defRPr sz="1400">
                <a:solidFill>
                  <a:srgbClr val="FFFFFF"/>
                </a:solidFill>
              </a:defRPr>
            </a:lvl4pPr>
            <a:lvl5pPr marL="855663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9853"/>
            <a:ext cx="9144000" cy="5090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9852"/>
            <a:ext cx="8229600" cy="50106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9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71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1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1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2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1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1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10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5409848"/>
            <a:ext cx="331046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5409848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415E80-817E-41B3-A1DB-15C0B125CF72}" type="datetime1">
              <a:rPr lang="en-US" smtClean="0"/>
              <a:pPr/>
              <a:t>8/6/19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238744"/>
            <a:ext cx="101168" cy="373246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611989"/>
            <a:ext cx="101168" cy="373246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1985234"/>
            <a:ext cx="101168" cy="373246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358479"/>
            <a:ext cx="101168" cy="373246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373246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373245"/>
            <a:ext cx="101168" cy="373246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808120"/>
            <a:ext cx="101168" cy="37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72D73F-9BF4-8D4D-9E6B-4C62DDE39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96" y="-94999"/>
            <a:ext cx="8071104" cy="1361134"/>
          </a:xfrm>
        </p:spPr>
        <p:txBody>
          <a:bodyPr/>
          <a:lstStyle/>
          <a:p>
            <a:r>
              <a:rPr lang="en-US" sz="3400" dirty="0"/>
              <a:t>Quick Look: Variance Reduction at Scale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49E8FE8-C971-BC4B-B245-E947B06FEF75}"/>
              </a:ext>
            </a:extLst>
          </p:cNvPr>
          <p:cNvSpPr txBox="1">
            <a:spLocks/>
          </p:cNvSpPr>
          <p:nvPr/>
        </p:nvSpPr>
        <p:spPr>
          <a:xfrm>
            <a:off x="1182624" y="1434287"/>
            <a:ext cx="7857744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7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1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4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Improving IMC variance reduction methods</a:t>
            </a:r>
          </a:p>
          <a:p>
            <a:r>
              <a:rPr lang="en-US" sz="2200" dirty="0"/>
              <a:t> for thermal transport problems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BB7DCA-0B6B-2549-978B-7DF7982AA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1496" y="3143513"/>
            <a:ext cx="3543300" cy="606908"/>
          </a:xfrm>
        </p:spPr>
        <p:txBody>
          <a:bodyPr/>
          <a:lstStyle/>
          <a:p>
            <a:r>
              <a:rPr lang="en-US" dirty="0"/>
              <a:t>Scott Campbell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53DDD9C-7565-F54D-82C8-BCA85B1D2F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516" y="3822819"/>
            <a:ext cx="3383280" cy="1086415"/>
          </a:xfrm>
        </p:spPr>
        <p:txBody>
          <a:bodyPr/>
          <a:lstStyle/>
          <a:p>
            <a:r>
              <a:rPr lang="en-US" sz="1600" i="1" dirty="0"/>
              <a:t>Mentors</a:t>
            </a:r>
            <a:r>
              <a:rPr lang="en-US" i="1" dirty="0"/>
              <a:t>:</a:t>
            </a:r>
          </a:p>
          <a:p>
            <a:endParaRPr lang="en-US" sz="500" dirty="0"/>
          </a:p>
          <a:p>
            <a:r>
              <a:rPr lang="en-US" sz="1400" dirty="0"/>
              <a:t>M. Cleveland, K. Long, &amp; R. Wollaeger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9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102-5165-744F-9038-FCEF8C6E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Interests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F196-ED80-3D4B-A20C-792AEC8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9EF19-C648-694A-AD20-D0E50DE0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17B58-5620-A444-AF0E-9BF4CC12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3" y="890101"/>
            <a:ext cx="4262548" cy="44505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900" b="1" dirty="0"/>
              <a:t>Education, Work, and Research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Gonzaga Univ., Spokane WA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Physics &amp; Math-Computer Science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Consultant for GroGuru Inc.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Established an async. RS-485 serial communication protocol variant for two indep. μCs via near field magnetic induction antennae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GSRP 2018 Summer Intern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Designed a cosmic ray muon detector advancing upon the MIT Cosmic Watch project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Capable of particle energy approx. and air-shower coincidence detection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AJP publication in review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Electrical Impedance Tomography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Cont. Fall 2019; Numerical Methods for PDE approx. for medical imaging technologies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321434-E32D-834E-AC52-A2A75070ABC0}"/>
              </a:ext>
            </a:extLst>
          </p:cNvPr>
          <p:cNvSpPr txBox="1">
            <a:spLocks/>
          </p:cNvSpPr>
          <p:nvPr/>
        </p:nvSpPr>
        <p:spPr>
          <a:xfrm>
            <a:off x="4792041" y="890101"/>
            <a:ext cx="4262547" cy="4450558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900" b="1" dirty="0"/>
              <a:t>My History and Interests</a:t>
            </a:r>
          </a:p>
          <a:p>
            <a:pPr marL="0" indent="0">
              <a:buFont typeface="Arial"/>
              <a:buNone/>
            </a:pPr>
            <a:endParaRPr lang="en-US" sz="19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C2E370-3050-9E43-8439-7FCD8B8F67CE}"/>
              </a:ext>
            </a:extLst>
          </p:cNvPr>
          <p:cNvCxnSpPr/>
          <p:nvPr/>
        </p:nvCxnSpPr>
        <p:spPr>
          <a:xfrm>
            <a:off x="4589930" y="883667"/>
            <a:ext cx="0" cy="445055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E0169-93A1-5A4E-B40F-3119D9C6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87" y="1288029"/>
            <a:ext cx="1383372" cy="1820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9EE3B-8A86-C84B-8593-6A056C95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41" y="3279227"/>
            <a:ext cx="1765452" cy="1931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FAF3D6-5CDD-7447-A75A-51AFE782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02" y="1303794"/>
            <a:ext cx="2385848" cy="178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0F3025-B39B-4146-B12D-6B81371D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4" y="3279227"/>
            <a:ext cx="2041711" cy="19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Overview of Research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8/6/19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D1B861-61B8-AC4E-BD45-D2682162F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717" y="865693"/>
            <a:ext cx="2470866" cy="2445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/>
              <p:nvPr/>
            </p:nvSpPr>
            <p:spPr>
              <a:xfrm>
                <a:off x="104168" y="918072"/>
                <a:ext cx="6447099" cy="448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Variance Reduction for IMC</a:t>
                </a:r>
              </a:p>
              <a:p>
                <a:r>
                  <a:rPr lang="en-US" dirty="0"/>
                  <a:t>  • </a:t>
                </a:r>
                <a:r>
                  <a:rPr lang="en-US" sz="1600" dirty="0"/>
                  <a:t>IMC is stochastic – there is inherent uncertainty in the solution</a:t>
                </a:r>
              </a:p>
              <a:p>
                <a:r>
                  <a:rPr lang="en-US" dirty="0"/>
                  <a:t>  • </a:t>
                </a:r>
                <a:r>
                  <a:rPr lang="en-US" sz="1600" dirty="0">
                    <a:cs typeface="Arial" panose="020B0604020202020204" pitchFamily="34" charset="0"/>
                  </a:rPr>
                  <a:t>Variance reduction methods are implemented to improve  </a:t>
                </a:r>
              </a:p>
              <a:p>
                <a:r>
                  <a:rPr lang="en-US" sz="1600" dirty="0">
                    <a:cs typeface="Arial" panose="020B0604020202020204" pitchFamily="34" charset="0"/>
                  </a:rPr>
                  <a:t>     simulation efficiency while producing equivalent unbiased results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Response Functions and Research Objective</a:t>
                </a:r>
              </a:p>
              <a:p>
                <a:r>
                  <a:rPr lang="en-US" sz="1600" b="1" dirty="0">
                    <a:cs typeface="Arial" panose="020B0604020202020204" pitchFamily="34" charset="0"/>
                  </a:rPr>
                  <a:t>  • </a:t>
                </a:r>
                <a:r>
                  <a:rPr lang="en-US" sz="1600" dirty="0"/>
                  <a:t>A response function VRM is designed to reduce variance by</a:t>
                </a:r>
              </a:p>
              <a:p>
                <a:r>
                  <a:rPr lang="en-US" sz="1600" dirty="0"/>
                  <a:t>    increasing the number of particles that contribute to solution tallies</a:t>
                </a:r>
              </a:p>
              <a:p>
                <a:r>
                  <a:rPr lang="en-US" sz="1600" b="1" dirty="0">
                    <a:cs typeface="Arial" panose="020B0604020202020204" pitchFamily="34" charset="0"/>
                  </a:rPr>
                  <a:t>  • </a:t>
                </a:r>
                <a:r>
                  <a:rPr lang="en-US" sz="1600" dirty="0">
                    <a:cs typeface="Arial" panose="020B0604020202020204" pitchFamily="34" charset="0"/>
                  </a:rPr>
                  <a:t>Explore </a:t>
                </a:r>
                <a:r>
                  <a:rPr lang="en-US" sz="1600" dirty="0">
                    <a:cs typeface="Times"/>
                  </a:rPr>
                  <a:t>use in modeling astrophysical events such as multi- </a:t>
                </a:r>
              </a:p>
              <a:p>
                <a:r>
                  <a:rPr lang="en-US" sz="1600" dirty="0">
                    <a:cs typeface="Times"/>
                  </a:rPr>
                  <a:t>    dimensional supernova transients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Method</a:t>
                </a: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1. Calculate the backwards approx. to get a response opacity for each cell</a:t>
                </a: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2. Run simulation using the response opacity to contribute to the tally:</a:t>
                </a:r>
                <a:endParaRPr lang="en-US" sz="1600" i="1" dirty="0">
                  <a:latin typeface="Cambria Math" panose="02040503050406030204" pitchFamily="18" charset="0"/>
                  <a:cs typeface="Time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eqArr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𝐶𝑜𝑛𝑡𝑟𝑖𝑏𝑢𝑡𝑖𝑜𝑛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𝑝𝑎𝑟𝑡𝑖𝑐𝑙𝑒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𝑐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𝑡𝑎𝑙𝑙𝑦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 ##</m:t>
                          </m:r>
                        </m:e>
                      </m:eqArr>
                    </m:oMath>
                  </m:oMathPara>
                </a14:m>
                <a:endParaRPr lang="en-US" sz="1600" dirty="0">
                  <a:latin typeface="Times"/>
                  <a:cs typeface="Times"/>
                </a:endParaRP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3. At birth and every scattering event, a contribution is added to tally </a:t>
                </a:r>
              </a:p>
              <a:p>
                <a:endParaRPr lang="en-US" sz="1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8" y="918072"/>
                <a:ext cx="6447099" cy="4480201"/>
              </a:xfrm>
              <a:prstGeom prst="rect">
                <a:avLst/>
              </a:prstGeom>
              <a:blipFill>
                <a:blip r:embed="rId3"/>
                <a:stretch>
                  <a:fillRect l="-786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A66A37F-2057-0C44-B554-92E773D9042E}"/>
              </a:ext>
            </a:extLst>
          </p:cNvPr>
          <p:cNvSpPr txBox="1"/>
          <p:nvPr/>
        </p:nvSpPr>
        <p:spPr>
          <a:xfrm>
            <a:off x="6562848" y="3265148"/>
            <a:ext cx="256346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Backwards Approx:</a:t>
            </a:r>
          </a:p>
          <a:p>
            <a:endParaRPr lang="en-US" sz="300" dirty="0"/>
          </a:p>
          <a:p>
            <a:r>
              <a:rPr lang="en-US" sz="1300" dirty="0"/>
              <a:t>   Particles are traced from the tally (blue) towards the source (purple). As they pass through the mesh, a ‘response value’ is calculated from a weighted average of all particles based on the distance they traveled and its weighted opacity from all cells it has passed through</a:t>
            </a:r>
          </a:p>
        </p:txBody>
      </p:sp>
    </p:spTree>
    <p:extLst>
      <p:ext uri="{BB962C8B-B14F-4D97-AF65-F5344CB8AC3E}">
        <p14:creationId xmlns:p14="http://schemas.microsoft.com/office/powerpoint/2010/main" val="47513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8/6/19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65CD35-1495-9647-B70C-4C26B41E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21" y="942975"/>
            <a:ext cx="2949762" cy="2228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F6D60-9E1A-3D43-AF55-419D5DEE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" y="3287321"/>
            <a:ext cx="3310466" cy="201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58079-0F32-FE42-926E-1CF656D8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4" y="892307"/>
            <a:ext cx="2476098" cy="2228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A302A6-8D12-294C-A1BA-A7EB11D6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02" y="3074545"/>
            <a:ext cx="2612237" cy="2323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E85EB9-C5C4-3445-98F7-52F5DB7D8C35}"/>
              </a:ext>
            </a:extLst>
          </p:cNvPr>
          <p:cNvSpPr txBox="1"/>
          <p:nvPr/>
        </p:nvSpPr>
        <p:spPr>
          <a:xfrm>
            <a:off x="3194612" y="942975"/>
            <a:ext cx="327728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Left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Figure of Merit of the response function against a standard method. This shows that &gt;50k particles, our method has far lower variance. </a:t>
            </a:r>
          </a:p>
          <a:p>
            <a:endParaRPr lang="en-US" sz="500" dirty="0"/>
          </a:p>
          <a:p>
            <a:r>
              <a:rPr lang="en-US" sz="1400" b="1" i="1" dirty="0"/>
              <a:t>Left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Rel. variance vs time of a supernova simulation. This also demonstrates our method results in a smaller variance.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2B559-4ED7-9844-84ED-234F87CDDC15}"/>
              </a:ext>
            </a:extLst>
          </p:cNvPr>
          <p:cNvSpPr txBox="1"/>
          <p:nvPr/>
        </p:nvSpPr>
        <p:spPr>
          <a:xfrm>
            <a:off x="3518613" y="3297733"/>
            <a:ext cx="305251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Right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Side by side of the true opacity vs the response value/opacity.</a:t>
            </a:r>
          </a:p>
          <a:p>
            <a:endParaRPr lang="en-US" sz="500" dirty="0"/>
          </a:p>
          <a:p>
            <a:r>
              <a:rPr lang="en-US" sz="1400" b="1" i="1" dirty="0"/>
              <a:t>Right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The electron temperature of the supernova at the end of simulation. Overheated regions likely result from small corner cells.</a:t>
            </a:r>
          </a:p>
        </p:txBody>
      </p:sp>
    </p:spTree>
    <p:extLst>
      <p:ext uri="{BB962C8B-B14F-4D97-AF65-F5344CB8AC3E}">
        <p14:creationId xmlns:p14="http://schemas.microsoft.com/office/powerpoint/2010/main" val="33371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023FD5C-0634-4581-ACDA-33407E81E54E}" vid="{75320BDF-6E3E-47CF-9684-3FA7584F5E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1324</TotalTime>
  <Words>436</Words>
  <Application>Microsoft Macintosh PowerPoint</Application>
  <PresentationFormat>On-screen Show (16:10)</PresentationFormat>
  <Paragraphs>64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 Math</vt:lpstr>
      <vt:lpstr>Courier New</vt:lpstr>
      <vt:lpstr>Times</vt:lpstr>
      <vt:lpstr>Wingdings</vt:lpstr>
      <vt:lpstr>Office Theme</vt:lpstr>
      <vt:lpstr>Quick Look: Variance Reduction at Scale</vt:lpstr>
      <vt:lpstr>Background &amp; Interests</vt:lpstr>
      <vt:lpstr>Background &amp; Overview of Research</vt:lpstr>
      <vt:lpstr>Results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Look: Variance Reduction at Scale</dc:title>
  <dc:creator>Scott Campbell</dc:creator>
  <cp:lastModifiedBy>Scott Campbell</cp:lastModifiedBy>
  <cp:revision>33</cp:revision>
  <cp:lastPrinted>2019-07-24T18:54:17Z</cp:lastPrinted>
  <dcterms:created xsi:type="dcterms:W3CDTF">2019-07-24T17:44:39Z</dcterms:created>
  <dcterms:modified xsi:type="dcterms:W3CDTF">2019-08-06T18:18:57Z</dcterms:modified>
</cp:coreProperties>
</file>